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8" r:id="rId3"/>
    <p:sldId id="286" r:id="rId4"/>
    <p:sldId id="279" r:id="rId5"/>
    <p:sldId id="302" r:id="rId6"/>
    <p:sldId id="303" r:id="rId7"/>
    <p:sldId id="304" r:id="rId8"/>
    <p:sldId id="297" r:id="rId9"/>
    <p:sldId id="298" r:id="rId10"/>
    <p:sldId id="299" r:id="rId11"/>
    <p:sldId id="300" r:id="rId12"/>
    <p:sldId id="301" r:id="rId13"/>
    <p:sldId id="287" r:id="rId14"/>
    <p:sldId id="284" r:id="rId15"/>
    <p:sldId id="294" r:id="rId16"/>
    <p:sldId id="295" r:id="rId17"/>
    <p:sldId id="292" r:id="rId18"/>
    <p:sldId id="272" r:id="rId19"/>
    <p:sldId id="264" r:id="rId20"/>
    <p:sldId id="274" r:id="rId21"/>
    <p:sldId id="291" r:id="rId22"/>
    <p:sldId id="293" r:id="rId23"/>
    <p:sldId id="289" r:id="rId2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>
        <p:scale>
          <a:sx n="70" d="100"/>
          <a:sy n="70" d="100"/>
        </p:scale>
        <p:origin x="-1368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051A220-FD9C-4F63-8C9B-FA244D3169D4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014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5CF50EEA-1B62-4B68-831A-F9AE2D76015D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7591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E1EAEDC-445A-4421-98C5-487285170FFD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387B6F-B6A5-4912-B278-38D1A5EE9219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2A77C31-B60B-409D-8CF6-490BDFA7AEC4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42C6A3-A9E1-485E-B8BD-BA35B8D6155B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9D5AF2-F16A-405E-9FFD-D1E91407E575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4B174A7-1E0D-4A8C-B9B0-0BF6A9E85EB2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9436B6-D02E-404D-96C3-76D2F0449A45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93340C-8BDA-47D8-B040-6E02DF8D5A16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5FFCB66-19DE-41B9-9AE8-7A9A8D1749C0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833D56F-013D-4768-8D83-57C0AD2161F9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4B9662B-C265-4BA5-A313-D34C3072AAFD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5FF5F6FB-7C30-42AD-9035-4A024DF3647E}" type="datetime1">
              <a:rPr lang="ru-RU" smtClean="0"/>
              <a:pPr lvl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76B2EE5B-2E7E-42F1-869A-2790F6DD68C8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462480" y="1628800"/>
            <a:ext cx="4445700" cy="4536504"/>
          </a:xfrm>
        </p:spPr>
        <p:txBody>
          <a:bodyPr>
            <a:normAutofit fontScale="25000" lnSpcReduction="20000"/>
          </a:bodyPr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1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onstantia"/>
                <a:ea typeface="Microsoft YaHei" pitchFamily="2"/>
                <a:cs typeface="Mangal" pitchFamily="2"/>
              </a:defRPr>
            </a:lvl9pPr>
          </a:lstStyle>
          <a:p>
            <a:pPr marL="0" lvl="0" indent="0" algn="ctr">
              <a:spcBef>
                <a:spcPts val="519"/>
              </a:spcBef>
              <a:buNone/>
            </a:pPr>
            <a:r>
              <a:rPr lang="ru-RU" sz="14400" b="1" dirty="0" err="1">
                <a:solidFill>
                  <a:schemeClr val="tx1"/>
                </a:solidFill>
                <a:latin typeface="Constantia" pitchFamily="18"/>
              </a:rPr>
              <a:t>Архиреева</a:t>
            </a:r>
            <a:endParaRPr lang="ru-RU" sz="14400" b="1" dirty="0">
              <a:solidFill>
                <a:schemeClr val="tx1"/>
              </a:solidFill>
              <a:latin typeface="Constantia" pitchFamily="18"/>
            </a:endParaRPr>
          </a:p>
          <a:p>
            <a:pPr marL="0" lvl="0" indent="0" algn="ctr">
              <a:spcBef>
                <a:spcPts val="519"/>
              </a:spcBef>
              <a:buNone/>
            </a:pPr>
            <a:r>
              <a:rPr lang="ru-RU" sz="14400" b="1" dirty="0">
                <a:solidFill>
                  <a:schemeClr val="tx1"/>
                </a:solidFill>
                <a:latin typeface="Constantia" pitchFamily="18"/>
              </a:rPr>
              <a:t>Юлия</a:t>
            </a:r>
          </a:p>
          <a:p>
            <a:pPr marL="0" lvl="0" indent="0" algn="ctr">
              <a:spcBef>
                <a:spcPts val="519"/>
              </a:spcBef>
              <a:buNone/>
            </a:pPr>
            <a:r>
              <a:rPr lang="ru-RU" sz="14400" b="1" dirty="0" smtClean="0">
                <a:solidFill>
                  <a:schemeClr val="tx1"/>
                </a:solidFill>
                <a:latin typeface="Constantia" pitchFamily="18"/>
              </a:rPr>
              <a:t>Владимировна</a:t>
            </a:r>
            <a:endParaRPr lang="ru-RU" sz="4000" dirty="0">
              <a:solidFill>
                <a:srgbClr val="002060"/>
              </a:solidFill>
              <a:latin typeface="Constantia" pitchFamily="18"/>
            </a:endParaRPr>
          </a:p>
          <a:p>
            <a:pPr marL="0" lv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8000" dirty="0">
                <a:solidFill>
                  <a:srgbClr val="002060"/>
                </a:solidFill>
                <a:latin typeface="Constantia" pitchFamily="18"/>
              </a:rPr>
              <a:t>Воспитатель </a:t>
            </a:r>
            <a:r>
              <a:rPr lang="ru-RU" sz="8000" dirty="0" smtClean="0">
                <a:solidFill>
                  <a:srgbClr val="002060"/>
                </a:solidFill>
                <a:latin typeface="Constantia" pitchFamily="18"/>
              </a:rPr>
              <a:t>МАДОУ </a:t>
            </a:r>
          </a:p>
          <a:p>
            <a:pPr marL="0" lv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8000" dirty="0" smtClean="0">
                <a:solidFill>
                  <a:srgbClr val="002060"/>
                </a:solidFill>
                <a:latin typeface="Constantia" pitchFamily="18"/>
              </a:rPr>
              <a:t>«</a:t>
            </a:r>
            <a:r>
              <a:rPr lang="ru-RU" sz="8000" dirty="0">
                <a:solidFill>
                  <a:srgbClr val="002060"/>
                </a:solidFill>
                <a:latin typeface="Constantia" pitchFamily="18"/>
              </a:rPr>
              <a:t>Детский сад </a:t>
            </a:r>
            <a:r>
              <a:rPr lang="ru-RU" sz="8000" dirty="0" smtClean="0">
                <a:solidFill>
                  <a:srgbClr val="002060"/>
                </a:solidFill>
                <a:latin typeface="Constantia" pitchFamily="18"/>
              </a:rPr>
              <a:t>№43</a:t>
            </a:r>
            <a:endParaRPr lang="ru-RU" sz="8000" dirty="0">
              <a:solidFill>
                <a:srgbClr val="002060"/>
              </a:solidFill>
              <a:latin typeface="Constantia" pitchFamily="18"/>
            </a:endParaRPr>
          </a:p>
          <a:p>
            <a:pPr marL="0" lv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8000" dirty="0">
                <a:solidFill>
                  <a:srgbClr val="002060"/>
                </a:solidFill>
                <a:latin typeface="Constantia" pitchFamily="18"/>
              </a:rPr>
              <a:t>комбинированного </a:t>
            </a:r>
            <a:r>
              <a:rPr lang="ru-RU" sz="8000" dirty="0" smtClean="0">
                <a:solidFill>
                  <a:srgbClr val="002060"/>
                </a:solidFill>
                <a:latin typeface="Constantia" pitchFamily="18"/>
              </a:rPr>
              <a:t>вида»</a:t>
            </a:r>
          </a:p>
          <a:p>
            <a:pPr marL="0" lv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8000" dirty="0" smtClean="0">
                <a:solidFill>
                  <a:srgbClr val="002060"/>
                </a:solidFill>
                <a:latin typeface="Constantia" pitchFamily="18"/>
              </a:rPr>
              <a:t>Приволжского района</a:t>
            </a:r>
            <a:endParaRPr lang="ru-RU" sz="8000" dirty="0">
              <a:solidFill>
                <a:srgbClr val="002060"/>
              </a:solidFill>
              <a:latin typeface="Constantia" pitchFamily="18"/>
            </a:endParaRPr>
          </a:p>
          <a:p>
            <a:pPr marL="0" indent="0">
              <a:lnSpc>
                <a:spcPct val="120000"/>
              </a:lnSpc>
              <a:spcBef>
                <a:spcPts val="519"/>
              </a:spcBef>
              <a:buClr>
                <a:srgbClr val="0BD0D9"/>
              </a:buClr>
              <a:buSzPct val="95000"/>
              <a:buNone/>
            </a:pPr>
            <a:endParaRPr lang="ru-RU" sz="8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519"/>
              </a:spcBef>
              <a:buClr>
                <a:srgbClr val="0BD0D9"/>
              </a:buClr>
              <a:buSzPct val="95000"/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ФГАОУ ВПО «Казанский (Приволжский) федеральный университет» в 2012 </a:t>
            </a: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8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519"/>
              </a:spcBef>
              <a:buClr>
                <a:srgbClr val="0BD0D9"/>
              </a:buClr>
              <a:buSzPct val="95000"/>
              <a:buNone/>
            </a:pP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 </a:t>
            </a:r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marL="0" indent="0">
              <a:lnSpc>
                <a:spcPct val="120000"/>
              </a:lnSpc>
              <a:spcBef>
                <a:spcPts val="519"/>
              </a:spcBef>
              <a:buClr>
                <a:srgbClr val="0BD0D9"/>
              </a:buClr>
              <a:buSzPct val="95000"/>
              <a:buNone/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в данной организации: </a:t>
            </a: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marL="0" lvl="0" indent="0">
              <a:lnSpc>
                <a:spcPct val="120000"/>
              </a:lnSpc>
              <a:spcBef>
                <a:spcPts val="519"/>
              </a:spcBef>
              <a:buNone/>
            </a:pPr>
            <a:endParaRPr lang="ru-RU" sz="2200" dirty="0">
              <a:solidFill>
                <a:schemeClr val="tx1"/>
              </a:solidFill>
              <a:latin typeface="Constantia" pitchFamily="18"/>
            </a:endParaRPr>
          </a:p>
          <a:p>
            <a:pPr marL="0" lvl="0" indent="0">
              <a:lnSpc>
                <a:spcPct val="120000"/>
              </a:lnSpc>
              <a:spcBef>
                <a:spcPts val="519"/>
              </a:spcBef>
              <a:buNone/>
            </a:pPr>
            <a:endParaRPr lang="ru-RU" sz="2000" dirty="0">
              <a:latin typeface="Constantia" pitchFamily="18"/>
            </a:endParaRPr>
          </a:p>
          <a:p>
            <a:pPr marL="0" lvl="0" indent="0">
              <a:lnSpc>
                <a:spcPct val="120000"/>
              </a:lnSpc>
              <a:spcBef>
                <a:spcPts val="519"/>
              </a:spcBef>
              <a:buNone/>
            </a:pPr>
            <a:endParaRPr lang="ru-RU" sz="2000" dirty="0">
              <a:latin typeface="Constantia" pitchFamily="18"/>
            </a:endParaRPr>
          </a:p>
          <a:p>
            <a:pPr marL="0" lvl="0" indent="0">
              <a:lnSpc>
                <a:spcPct val="120000"/>
              </a:lnSpc>
              <a:spcBef>
                <a:spcPts val="519"/>
              </a:spcBef>
              <a:buNone/>
            </a:pPr>
            <a:endParaRPr lang="ru-RU" sz="2000" dirty="0">
              <a:latin typeface="Constantia" pitchFamily="18"/>
            </a:endParaRPr>
          </a:p>
        </p:txBody>
      </p:sp>
      <p:pic>
        <p:nvPicPr>
          <p:cNvPr id="1027" name="Picture 3" descr="C:\Users\Ильмира\Desktop\DSC_11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6" y="14064"/>
            <a:ext cx="4427075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252728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chemeClr val="tx2"/>
                </a:solidFill>
              </a:rPr>
              <a:t> </a:t>
            </a:r>
            <a:r>
              <a:rPr lang="ru-RU" sz="4800" b="1" i="1" dirty="0" smtClean="0">
                <a:solidFill>
                  <a:schemeClr val="tx2"/>
                </a:solidFill>
              </a:rPr>
              <a:t>ЗНАКИ ОСОБЫХ ПРЕДПИСАНИЙ</a:t>
            </a:r>
            <a:endParaRPr lang="ru-RU" sz="4800" dirty="0">
              <a:solidFill>
                <a:schemeClr val="tx2"/>
              </a:solidFill>
            </a:endParaRPr>
          </a:p>
        </p:txBody>
      </p:sp>
      <p:pic>
        <p:nvPicPr>
          <p:cNvPr id="3" name="Picture 2" descr="F:\знаки\информационные знаки\информационный зак надземн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2812935" cy="269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знаки\информационные знаки\жилая з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363061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знаки\информационные знаки\автобусная останов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23124"/>
            <a:ext cx="4251049" cy="363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263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ПРЕДПИСЫВАЮЩИЕ ЗНАКИ</a:t>
            </a:r>
            <a:endParaRPr lang="ru-RU" dirty="0"/>
          </a:p>
        </p:txBody>
      </p:sp>
      <p:pic>
        <p:nvPicPr>
          <p:cNvPr id="5" name="Picture 2" descr="F:\знаки\предписывающие знаки\велосипедная дрожка предписывающ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096344" cy="278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знаки\предписывающие знаки\конец велосипедной дорожк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08882"/>
            <a:ext cx="3240360" cy="312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знаки\предписывающие знаки\пешеходная дорож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662259"/>
            <a:ext cx="3456384" cy="319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ПРЕДУПРЕЖДАЮЩИЕ ЗНАКИ</a:t>
            </a:r>
            <a:endParaRPr lang="ru-RU" dirty="0"/>
          </a:p>
        </p:txBody>
      </p:sp>
      <p:pic>
        <p:nvPicPr>
          <p:cNvPr id="6" name="Picture 3" descr="F:\знаки\предупреждающие\осторожно дет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60396" cy="342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знаки\предупреждающие\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995936" cy="356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знаки\предупреждающие\пешеходный перехо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14145"/>
            <a:ext cx="3907248" cy="348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123_104014.jpg"/>
          <p:cNvPicPr>
            <a:picLocks noChangeAspect="1"/>
          </p:cNvPicPr>
          <p:nvPr/>
        </p:nvPicPr>
        <p:blipFill>
          <a:blip r:embed="rId2" cstate="print"/>
          <a:srcRect b="23923"/>
          <a:stretch>
            <a:fillRect/>
          </a:stretch>
        </p:blipFill>
        <p:spPr>
          <a:xfrm>
            <a:off x="785786" y="214290"/>
            <a:ext cx="3732617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20161123_091342.jpg"/>
          <p:cNvPicPr>
            <a:picLocks noChangeAspect="1"/>
          </p:cNvPicPr>
          <p:nvPr/>
        </p:nvPicPr>
        <p:blipFill>
          <a:blip r:embed="rId3" cstate="print"/>
          <a:srcRect l="8333" t="33333" b="30208"/>
          <a:stretch>
            <a:fillRect/>
          </a:stretch>
        </p:blipFill>
        <p:spPr>
          <a:xfrm>
            <a:off x="2285984" y="4071942"/>
            <a:ext cx="4714876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 descr="20161123_105618.jpg"/>
          <p:cNvPicPr>
            <a:picLocks noChangeAspect="1"/>
          </p:cNvPicPr>
          <p:nvPr/>
        </p:nvPicPr>
        <p:blipFill>
          <a:blip r:embed="rId4" cstate="print"/>
          <a:srcRect b="11666"/>
          <a:stretch>
            <a:fillRect/>
          </a:stretch>
        </p:blipFill>
        <p:spPr>
          <a:xfrm>
            <a:off x="5000628" y="214290"/>
            <a:ext cx="3214692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14291"/>
            <a:ext cx="5334037" cy="30003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488" y="3286124"/>
            <a:ext cx="6000760" cy="337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46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а\Desktop\NKWE2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11" y="116632"/>
            <a:ext cx="5004264" cy="37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вета\Desktop\IEGF6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69568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вета\Desktop\DKJV58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28886"/>
            <a:ext cx="3787575" cy="284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907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вета\Desktop\KNCN87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157" y="116632"/>
            <a:ext cx="437997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вета\Desktop\VUBB3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449" y="2924944"/>
            <a:ext cx="4984809" cy="373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479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а\Desktop\Новая папка\RHxBlHhvT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8792" y="476671"/>
            <a:ext cx="4402882" cy="587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Света\Desktop\paO9fsXJMM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565" y="855595"/>
            <a:ext cx="4474128" cy="335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9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а\Desktop\Bdqg66VQH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74667" y="-54387"/>
            <a:ext cx="5778642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мира\Desktop\IM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60030"/>
            <a:ext cx="4281503" cy="587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вета\Desktop\kmMp6P9A5K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2289"/>
            <a:ext cx="4322945" cy="576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8424936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19"/>
              </a:spcBef>
            </a:pPr>
            <a:endParaRPr lang="ru-RU" sz="3200" b="1" dirty="0" smtClean="0">
              <a:latin typeface="Constantia" pitchFamily="18"/>
            </a:endParaRPr>
          </a:p>
          <a:p>
            <a:pPr lvl="0" algn="ctr">
              <a:spcBef>
                <a:spcPts val="519"/>
              </a:spcBef>
            </a:pPr>
            <a:r>
              <a:rPr lang="ru-RU" sz="3200" b="1" dirty="0" smtClean="0">
                <a:latin typeface="Constantia" pitchFamily="18"/>
              </a:rPr>
              <a:t>ЭПИГРАФ:</a:t>
            </a:r>
          </a:p>
          <a:p>
            <a:pPr lvl="0" algn="just">
              <a:spcBef>
                <a:spcPts val="519"/>
              </a:spcBef>
            </a:pPr>
            <a:r>
              <a:rPr lang="ru-RU" sz="2600" i="1" dirty="0" smtClean="0"/>
              <a:t>Встал </a:t>
            </a:r>
            <a:r>
              <a:rPr lang="ru-RU" sz="2600" i="1" dirty="0"/>
              <a:t>малыш на ноги – он уже пешеход. </a:t>
            </a:r>
            <a:endParaRPr lang="ru-RU" sz="2600" dirty="0"/>
          </a:p>
          <a:p>
            <a:r>
              <a:rPr lang="ru-RU" sz="2600" i="1" dirty="0"/>
              <a:t>Сел ребенок на велосипед – он уже водитель. </a:t>
            </a:r>
            <a:endParaRPr lang="ru-RU" sz="2600" dirty="0"/>
          </a:p>
          <a:p>
            <a:r>
              <a:rPr lang="ru-RU" sz="2600" i="1" dirty="0"/>
              <a:t>Поехал в автобусе – он уже пассажир. </a:t>
            </a:r>
            <a:endParaRPr lang="ru-RU" sz="2600" dirty="0"/>
          </a:p>
          <a:p>
            <a:r>
              <a:rPr lang="ru-RU" sz="2600" i="1" dirty="0"/>
              <a:t>И везде его подстерегает опасность. </a:t>
            </a:r>
            <a:endParaRPr lang="ru-RU" sz="2600" dirty="0"/>
          </a:p>
        </p:txBody>
      </p:sp>
      <p:pic>
        <p:nvPicPr>
          <p:cNvPr id="27650" name="Picture 2" descr="http://www.vlast-sovetov.ru/uploads/news-2016/news-2016-ftFsa6FZoJ.jpg?url=uploads/news-2016/news-2016-ftFsa6FZo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874228"/>
            <a:ext cx="5486394" cy="3764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33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084168" y="2199525"/>
            <a:ext cx="2806956" cy="408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Света\Desktop\готовые\Sca222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1259" y="209672"/>
            <a:ext cx="2744976" cy="397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вета\Desktop\готовые\Sca222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41948"/>
            <a:ext cx="2761177" cy="400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ета\Desktop\готовые\SКК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2849118" cy="414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вета\Desktop\готовые\Sc66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1822" y="975414"/>
            <a:ext cx="6480720" cy="399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902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а\Desktop\готовые\SКК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1" y="831341"/>
            <a:ext cx="3129479" cy="45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вета\Desktop\готовые\S2c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36450"/>
            <a:ext cx="6359195" cy="435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742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900igr.net/datas/religii-i-etika/Uroki-kultury/0022-022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125113" cy="924475"/>
          </a:xfrm>
        </p:spPr>
        <p:txBody>
          <a:bodyPr/>
          <a:lstStyle/>
          <a:p>
            <a:pPr algn="ctr"/>
            <a:r>
              <a:rPr lang="ru-RU" sz="2000" b="1" dirty="0" smtClean="0"/>
              <a:t>Современные образовательные технологии обучения детей дошкольного возраста правилам безопасного поведения на дорогах</a:t>
            </a:r>
            <a:endParaRPr lang="ru-RU" sz="20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500174"/>
            <a:ext cx="3896092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 descr="http://kts-system.ru/images/facades/s/Kazan,_ul._Orenburgskiy_trakt,_d.5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7"/>
            <a:ext cx="3786214" cy="251085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714612" y="3996458"/>
            <a:ext cx="3929090" cy="2861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346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7992888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19"/>
              </a:spcBef>
            </a:pPr>
            <a:r>
              <a:rPr lang="ru-RU" sz="3200" b="1" dirty="0" smtClean="0">
                <a:latin typeface="Constantia" pitchFamily="18"/>
              </a:rPr>
              <a:t>ТЕМА САМООБРАЗОВАНИЯ:</a:t>
            </a:r>
          </a:p>
          <a:p>
            <a:pPr lvl="0">
              <a:spcBef>
                <a:spcPts val="519"/>
              </a:spcBef>
            </a:pPr>
            <a:endParaRPr lang="ru-RU" b="1" dirty="0" smtClean="0">
              <a:latin typeface="Constantia" pitchFamily="18"/>
            </a:endParaRPr>
          </a:p>
          <a:p>
            <a:pPr lvl="0" algn="ctr">
              <a:spcBef>
                <a:spcPts val="519"/>
              </a:spcBef>
            </a:pPr>
            <a:r>
              <a:rPr lang="ru-RU" sz="2800" b="1" dirty="0" smtClean="0">
                <a:latin typeface="Constantia" pitchFamily="18"/>
              </a:rPr>
              <a:t>	</a:t>
            </a:r>
            <a:r>
              <a:rPr lang="ru-RU" sz="3200" b="1" dirty="0" smtClean="0">
                <a:latin typeface="Constantia" pitchFamily="18"/>
              </a:rPr>
              <a:t>Формирование</a:t>
            </a:r>
            <a:r>
              <a:rPr lang="en-US" sz="3200" b="1" dirty="0" smtClean="0">
                <a:latin typeface="Constantia" pitchFamily="18"/>
              </a:rPr>
              <a:t> </a:t>
            </a:r>
            <a:r>
              <a:rPr lang="ru-RU" sz="3200" b="1" dirty="0" smtClean="0">
                <a:latin typeface="Constantia" pitchFamily="18"/>
              </a:rPr>
              <a:t>навыков безопасного поведения на дорогах у детей дошкольного возраста.</a:t>
            </a:r>
            <a:endParaRPr lang="en-US" sz="3200" b="1" dirty="0" smtClean="0">
              <a:latin typeface="Constantia" pitchFamily="18"/>
            </a:endParaRPr>
          </a:p>
          <a:p>
            <a:pPr lvl="0" algn="ctr">
              <a:spcBef>
                <a:spcPts val="519"/>
              </a:spcBef>
            </a:pPr>
            <a:endParaRPr lang="en-US" sz="3200" b="1" dirty="0" smtClean="0">
              <a:latin typeface="Constantia" pitchFamily="18"/>
            </a:endParaRPr>
          </a:p>
          <a:p>
            <a:pPr lvl="0" algn="ctr">
              <a:spcBef>
                <a:spcPts val="519"/>
              </a:spcBef>
            </a:pPr>
            <a:endParaRPr lang="ru-RU" sz="3200" b="1" dirty="0" smtClean="0">
              <a:latin typeface="Constantia" pitchFamily="18"/>
            </a:endParaRPr>
          </a:p>
          <a:p>
            <a:pPr lvl="0" algn="just">
              <a:lnSpc>
                <a:spcPct val="150000"/>
              </a:lnSpc>
              <a:spcBef>
                <a:spcPts val="519"/>
              </a:spcBef>
            </a:pPr>
            <a:r>
              <a:rPr lang="ru-RU" sz="3200" b="1" dirty="0">
                <a:latin typeface="Constantia" pitchFamily="18"/>
              </a:rPr>
              <a:t>	</a:t>
            </a:r>
            <a:endParaRPr lang="ru-RU" sz="3200" b="1" dirty="0" smtClean="0">
              <a:latin typeface="Constantia" pitchFamily="18"/>
            </a:endParaRPr>
          </a:p>
          <a:p>
            <a:pPr lvl="0" algn="just">
              <a:lnSpc>
                <a:spcPct val="150000"/>
              </a:lnSpc>
              <a:spcBef>
                <a:spcPts val="519"/>
              </a:spcBef>
            </a:pPr>
            <a:r>
              <a:rPr lang="ru-RU" sz="2800" b="1" dirty="0">
                <a:latin typeface="Constantia" pitchFamily="18"/>
              </a:rPr>
              <a:t>	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918" y="3286124"/>
            <a:ext cx="5786478" cy="3352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1092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85860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onstantia" pitchFamily="18"/>
              </a:rPr>
              <a:t>ЦЕЛЬ:  Формирование и развитие у детей умений и навыков безопасного поведения в окружающей  среде.</a:t>
            </a:r>
            <a:endParaRPr lang="ru-RU" sz="3200" dirty="0"/>
          </a:p>
        </p:txBody>
      </p:sp>
      <p:pic>
        <p:nvPicPr>
          <p:cNvPr id="3" name="Picture 6" descr="H:\ДЕТИШКИ\2131caf61ac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4275" y="2536825"/>
            <a:ext cx="28797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H:\ДЕТИШКИ\f55367cf82f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743578" flipH="1">
            <a:off x="419216" y="3597195"/>
            <a:ext cx="3143272" cy="225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49694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19"/>
              </a:spcBef>
            </a:pPr>
            <a:r>
              <a:rPr lang="ru-RU" sz="3200" b="1" dirty="0" smtClean="0">
                <a:latin typeface="Constantia" pitchFamily="18"/>
              </a:rPr>
              <a:t>ЗАДАЧИ:</a:t>
            </a:r>
          </a:p>
          <a:p>
            <a:pPr lvl="0" algn="ctr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1. Формировать представления  детей о безопасном поведении в дорожной среде.</a:t>
            </a:r>
          </a:p>
          <a:p>
            <a:pPr lvl="0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2. Познакомить детей со значением дорожных знаков и их схематическим изображением для правильной ориентации на дорогах.</a:t>
            </a:r>
          </a:p>
          <a:p>
            <a:pPr lvl="0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3. Формировать и развивать у детей целостное восприятие окружающей дорожной среды.</a:t>
            </a:r>
          </a:p>
          <a:p>
            <a:pPr lvl="0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4. Расширять словарный запас детей по дорожной лексике.</a:t>
            </a:r>
          </a:p>
          <a:p>
            <a:pPr lvl="0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5. Воспитывать дисциплинированность и сознательное выполнение правил безопасного поведения на дорогах, культуру поведения в дорожно-транспортном процессе.</a:t>
            </a:r>
          </a:p>
          <a:p>
            <a:pPr lvl="0">
              <a:spcBef>
                <a:spcPts val="519"/>
              </a:spcBef>
            </a:pPr>
            <a:endParaRPr lang="ru-RU" sz="1000" b="1" dirty="0" smtClean="0">
              <a:latin typeface="Constantia" pitchFamily="18"/>
            </a:endParaRPr>
          </a:p>
          <a:p>
            <a:pPr lvl="0">
              <a:spcBef>
                <a:spcPts val="519"/>
              </a:spcBef>
            </a:pPr>
            <a:r>
              <a:rPr lang="ru-RU" sz="2200" b="1" dirty="0" smtClean="0">
                <a:latin typeface="Constantia" pitchFamily="18"/>
              </a:rPr>
              <a:t>6. Активизировать работу по пропаганде правил безопасного поведения на дорогах среди родителей. </a:t>
            </a:r>
            <a:endParaRPr lang="ru-RU" sz="2200" b="1" dirty="0">
              <a:latin typeface="Constantia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83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конечная звезда 1"/>
          <p:cNvSpPr/>
          <p:nvPr/>
        </p:nvSpPr>
        <p:spPr>
          <a:xfrm>
            <a:off x="2123728" y="1470507"/>
            <a:ext cx="5241214" cy="4125141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solidFill>
                  <a:schemeClr val="tx2">
                    <a:lumMod val="25000"/>
                  </a:schemeClr>
                </a:solidFill>
              </a:rPr>
              <a:t>Используемые инновационные технологии</a:t>
            </a:r>
            <a:endParaRPr lang="ru-RU" sz="17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212682" y="5733256"/>
            <a:ext cx="2657958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ИКТ технологии</a:t>
            </a:r>
            <a:endParaRPr lang="ru-RU" sz="1400" dirty="0"/>
          </a:p>
        </p:txBody>
      </p:sp>
      <p:sp>
        <p:nvSpPr>
          <p:cNvPr id="4" name="Овал 3"/>
          <p:cNvSpPr/>
          <p:nvPr/>
        </p:nvSpPr>
        <p:spPr>
          <a:xfrm>
            <a:off x="6444208" y="3251916"/>
            <a:ext cx="2731011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Игровые технологии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6281195" y="1470508"/>
            <a:ext cx="2592288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Мультипликация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95252" y="4166316"/>
            <a:ext cx="2911833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Здоровьесберегающие</a:t>
            </a:r>
            <a:r>
              <a:rPr lang="ru-RU" sz="1200" dirty="0" smtClean="0"/>
              <a:t> технологии</a:t>
            </a:r>
            <a:endParaRPr lang="ru-RU" sz="1200" dirty="0"/>
          </a:p>
        </p:txBody>
      </p:sp>
      <p:sp>
        <p:nvSpPr>
          <p:cNvPr id="7" name="Овал 6"/>
          <p:cNvSpPr/>
          <p:nvPr/>
        </p:nvSpPr>
        <p:spPr>
          <a:xfrm>
            <a:off x="3091344" y="332656"/>
            <a:ext cx="3136839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Технология проблемного обучения</a:t>
            </a:r>
            <a:endParaRPr lang="ru-RU" sz="1400" dirty="0"/>
          </a:p>
        </p:txBody>
      </p:sp>
      <p:sp>
        <p:nvSpPr>
          <p:cNvPr id="8" name="Овал 7"/>
          <p:cNvSpPr/>
          <p:nvPr/>
        </p:nvSpPr>
        <p:spPr>
          <a:xfrm>
            <a:off x="167261" y="1902621"/>
            <a:ext cx="2767817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Проектная деятельность</a:t>
            </a:r>
            <a:endParaRPr lang="ru-RU" sz="1400" dirty="0"/>
          </a:p>
        </p:txBody>
      </p:sp>
      <p:sp>
        <p:nvSpPr>
          <p:cNvPr id="9" name="Овал 8"/>
          <p:cNvSpPr/>
          <p:nvPr/>
        </p:nvSpPr>
        <p:spPr>
          <a:xfrm>
            <a:off x="5960786" y="5733256"/>
            <a:ext cx="2808312" cy="9144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Исследовательская деятельность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427322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8136904" cy="1800200"/>
          </a:xfrm>
        </p:spPr>
        <p:txBody>
          <a:bodyPr/>
          <a:lstStyle/>
          <a:p>
            <a:r>
              <a:rPr lang="ru-RU" dirty="0" smtClean="0"/>
              <a:t>Группы знаков по Правилам Дорожного Движения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726040"/>
            <a:ext cx="3024336" cy="39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7513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308304" cy="86409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ЗАПРЕЩАЮЩИЕ</a:t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</a:rPr>
              <a:t>        ЗНАКИ</a:t>
            </a:r>
            <a:r>
              <a:rPr lang="ru-RU" sz="5400" b="1" i="1" dirty="0" smtClean="0">
                <a:solidFill>
                  <a:srgbClr val="FF0000"/>
                </a:solidFill>
              </a:rPr>
              <a:t>                    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C:\Users\Ильмира\Desktop\знаки\запрещающие\движение велосипедов запрещен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84850"/>
            <a:ext cx="2592288" cy="231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Ильмира\Desktop\знаки\запрещающие\движение пешеходов запреще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04864"/>
            <a:ext cx="2604974" cy="232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льмира\Desktop\знаки\запрещающие\въезд запреще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2882566" cy="257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91976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569</TotalTime>
  <Words>228</Words>
  <Application>Microsoft Office PowerPoint</Application>
  <PresentationFormat>Экран (4:3)</PresentationFormat>
  <Paragraphs>54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Winter</vt:lpstr>
      <vt:lpstr>Слайд 1</vt:lpstr>
      <vt:lpstr>Слайд 2</vt:lpstr>
      <vt:lpstr>Современные образовательные технологии обучения детей дошкольного возраста правилам безопасного поведения на дорогах</vt:lpstr>
      <vt:lpstr>Слайд 4</vt:lpstr>
      <vt:lpstr>Слайд 5</vt:lpstr>
      <vt:lpstr>Слайд 6</vt:lpstr>
      <vt:lpstr>Слайд 7</vt:lpstr>
      <vt:lpstr>Группы знаков по Правилам Дорожного Движения</vt:lpstr>
      <vt:lpstr>ЗАПРЕЩАЮЩИЕ          ЗНАКИ                    </vt:lpstr>
      <vt:lpstr> ЗНАКИ ОСОБЫХ ПРЕДПИСАНИЙ</vt:lpstr>
      <vt:lpstr>ПРЕДПИСЫВАЮЩИЕ ЗНАКИ</vt:lpstr>
      <vt:lpstr>ПРЕДУПРЕЖДАЮЩИЕ ЗНАКИ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</dc:creator>
  <cp:lastModifiedBy>Ирина</cp:lastModifiedBy>
  <cp:revision>65</cp:revision>
  <dcterms:modified xsi:type="dcterms:W3CDTF">2021-02-18T08:23:32Z</dcterms:modified>
</cp:coreProperties>
</file>